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9" r:id="rId4"/>
    <p:sldId id="260" r:id="rId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AFFA5"/>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534"/>
    <p:restoredTop sz="94658"/>
  </p:normalViewPr>
  <p:slideViewPr>
    <p:cSldViewPr snapToGrid="0" snapToObjects="1">
      <p:cViewPr>
        <p:scale>
          <a:sx n="114" d="100"/>
          <a:sy n="114" d="100"/>
        </p:scale>
        <p:origin x="544" y="30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presProps" Target="presProps.xml"/><Relationship Id="rId5" Type="http://schemas.openxmlformats.org/officeDocument/2006/relationships/slide" Target="slides/slide4.xml"/><Relationship Id="rId4" Type="http://schemas.openxmlformats.org/officeDocument/2006/relationships/slide" Target="slides/slide3.xml"/><Relationship Id="rId9"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5BCAD085-E8A6-8845-BD4E-CB4CCA059FC4}" type="datetimeFigureOut">
              <a:rPr lang="en-US" smtClean="0"/>
              <a:t>1/5/26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1680755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1/5/26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9109279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1/5/26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612223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1/5/26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6143142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1/5/26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606483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BCAD085-E8A6-8845-BD4E-CB4CCA059FC4}" type="datetimeFigureOut">
              <a:rPr lang="en-US" smtClean="0"/>
              <a:t>1/5/26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782244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BCAD085-E8A6-8845-BD4E-CB4CCA059FC4}" type="datetimeFigureOut">
              <a:rPr lang="en-US" smtClean="0"/>
              <a:t>1/5/26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901587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BCAD085-E8A6-8845-BD4E-CB4CCA059FC4}" type="datetimeFigureOut">
              <a:rPr lang="en-US" smtClean="0"/>
              <a:t>1/5/26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7270277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CAD085-E8A6-8845-BD4E-CB4CCA059FC4}" type="datetimeFigureOut">
              <a:rPr lang="en-US" smtClean="0"/>
              <a:t>1/5/26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2129998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1/5/26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8407265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1/5/26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8892369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CAD085-E8A6-8845-BD4E-CB4CCA059FC4}" type="datetimeFigureOut">
              <a:rPr lang="en-US" smtClean="0"/>
              <a:t>1/5/26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2209977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dirty="0"/>
              <a:t>🧙‍♂️ React2Shell</a:t>
            </a:r>
          </a:p>
        </p:txBody>
      </p:sp>
      <p:sp>
        <p:nvSpPr>
          <p:cNvPr id="3" name="Subtitle 2"/>
          <p:cNvSpPr>
            <a:spLocks noGrp="1"/>
          </p:cNvSpPr>
          <p:nvPr>
            <p:ph type="subTitle" idx="1"/>
          </p:nvPr>
        </p:nvSpPr>
        <p:spPr/>
        <p:txBody>
          <a:bodyPr/>
          <a:lstStyle/>
          <a:p>
            <a:r>
              <a:rPr dirty="0"/>
              <a:t>A Story About React Server Components, Flight, and Trust</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artoon of kids in front of a castle&#10;&#10;AI-generated content may be incorrect.">
            <a:extLst>
              <a:ext uri="{FF2B5EF4-FFF2-40B4-BE49-F238E27FC236}">
                <a16:creationId xmlns:a16="http://schemas.microsoft.com/office/drawing/2014/main" id="{27014863-1DEC-7DF8-AF88-82EF9EDD397B}"/>
              </a:ext>
            </a:extLst>
          </p:cNvPr>
          <p:cNvPicPr>
            <a:picLocks noChangeAspect="1"/>
          </p:cNvPicPr>
          <p:nvPr/>
        </p:nvPicPr>
        <p:blipFill>
          <a:blip r:embed="rId2">
            <a:alphaModFix amt="50000"/>
          </a:blip>
          <a:stretch>
            <a:fillRect/>
          </a:stretch>
        </p:blipFill>
        <p:spPr>
          <a:xfrm>
            <a:off x="-95693" y="0"/>
            <a:ext cx="9639302" cy="6858000"/>
          </a:xfrm>
          <a:prstGeom prst="rect">
            <a:avLst/>
          </a:prstGeom>
        </p:spPr>
      </p:pic>
      <p:sp>
        <p:nvSpPr>
          <p:cNvPr id="6" name="Rounded Rectangle 5">
            <a:extLst>
              <a:ext uri="{FF2B5EF4-FFF2-40B4-BE49-F238E27FC236}">
                <a16:creationId xmlns:a16="http://schemas.microsoft.com/office/drawing/2014/main" id="{D9218837-D7F7-5B9E-2B7E-F27A7BC3124D}"/>
              </a:ext>
            </a:extLst>
          </p:cNvPr>
          <p:cNvSpPr/>
          <p:nvPr/>
        </p:nvSpPr>
        <p:spPr>
          <a:xfrm>
            <a:off x="-497516" y="317671"/>
            <a:ext cx="10139032" cy="5512658"/>
          </a:xfrm>
          <a:prstGeom prst="roundRect">
            <a:avLst/>
          </a:prstGeom>
          <a:solidFill>
            <a:srgbClr val="FAFFA5">
              <a:alpha val="21508"/>
            </a:srgbClr>
          </a:solidFill>
          <a:ln>
            <a:noFill/>
          </a:ln>
          <a:effectLst>
            <a:outerShdw blurRad="40000" dist="23000" dir="5400000" rotWithShape="0">
              <a:srgbClr val="000000">
                <a:alpha val="35000"/>
              </a:srgbClr>
            </a:outerShdw>
            <a:softEdge rad="248151"/>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L"/>
          </a:p>
        </p:txBody>
      </p:sp>
      <p:sp>
        <p:nvSpPr>
          <p:cNvPr id="2" name="Title 1"/>
          <p:cNvSpPr>
            <a:spLocks noGrp="1"/>
          </p:cNvSpPr>
          <p:nvPr>
            <p:ph type="title"/>
          </p:nvPr>
        </p:nvSpPr>
        <p:spPr/>
        <p:txBody>
          <a:bodyPr/>
          <a:lstStyle/>
          <a:p>
            <a:pPr>
              <a:defRPr sz="3600"/>
            </a:pPr>
            <a:r>
              <a:rPr dirty="0"/>
              <a:t>🏰 The Kingdom of </a:t>
            </a:r>
            <a:r>
              <a:rPr dirty="0" err="1"/>
              <a:t>Reactland</a:t>
            </a:r>
            <a:endParaRPr dirty="0"/>
          </a:p>
        </p:txBody>
      </p:sp>
      <p:sp>
        <p:nvSpPr>
          <p:cNvPr id="3" name="Content Placeholder 2"/>
          <p:cNvSpPr>
            <a:spLocks noGrp="1"/>
          </p:cNvSpPr>
          <p:nvPr>
            <p:ph idx="1"/>
          </p:nvPr>
        </p:nvSpPr>
        <p:spPr/>
        <p:txBody>
          <a:bodyPr>
            <a:normAutofit fontScale="62500" lnSpcReduction="20000"/>
          </a:bodyPr>
          <a:lstStyle/>
          <a:p>
            <a:pPr marL="0" indent="0">
              <a:buNone/>
            </a:pPr>
            <a:r>
              <a:rPr lang="en-US" dirty="0"/>
              <a:t>Once upon a time, in the digital kingdom of </a:t>
            </a:r>
            <a:r>
              <a:rPr lang="en-US" dirty="0" err="1"/>
              <a:t>Reactland</a:t>
            </a:r>
            <a:r>
              <a:rPr lang="en-US" dirty="0"/>
              <a:t>, the wise developers created a powerful new magic called React Server Components (RSC). Its purpose was noble: to let your kingdom’s webpages be built on the server with the strength of mighty backend logic from the castle — while still letting the villagers enjoy a smooth and fast experience in their browser.</a:t>
            </a:r>
          </a:p>
          <a:p>
            <a:pPr marL="0" indent="0">
              <a:buNone/>
            </a:pPr>
            <a:endParaRPr lang="en-US" dirty="0"/>
          </a:p>
          <a:p>
            <a:pPr marL="0" indent="0">
              <a:buNone/>
            </a:pPr>
            <a:r>
              <a:rPr lang="en-US" dirty="0"/>
              <a:t>To help carry messages between the villagers (the client) and the castle (the server), the developer built a swift and special link called Flight. Flight was a protocol — like a magical bird — that carried encoded messages between villagers and castle so components could be rendered and streamed efficiently. It was trusted, clever, and assumed all messages were valid because it came from friendly villagers of the kingdom.  </a:t>
            </a:r>
            <a:br>
              <a:rPr lang="en-US" dirty="0"/>
            </a:br>
            <a:endParaRPr lang="en-US" dirty="0"/>
          </a:p>
          <a:p>
            <a:pPr marL="0" indent="0">
              <a:buNone/>
            </a:pPr>
            <a:r>
              <a:rPr lang="en-US" dirty="0"/>
              <a:t>The villagers were happy — pages were faster, data flowed smoothly, and the kingdom thrived.</a:t>
            </a:r>
          </a:p>
          <a:p>
            <a:pPr marL="0" indent="0">
              <a:buNone/>
              <a:defRPr sz="1800"/>
            </a:pPr>
            <a:endParaRPr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artoon of a person holding a bird&#10;&#10;AI-generated content may be incorrect.">
            <a:extLst>
              <a:ext uri="{FF2B5EF4-FFF2-40B4-BE49-F238E27FC236}">
                <a16:creationId xmlns:a16="http://schemas.microsoft.com/office/drawing/2014/main" id="{30EA8306-1CA9-3695-5101-08F08AF36B1F}"/>
              </a:ext>
            </a:extLst>
          </p:cNvPr>
          <p:cNvPicPr>
            <a:picLocks noChangeAspect="1"/>
          </p:cNvPicPr>
          <p:nvPr/>
        </p:nvPicPr>
        <p:blipFill>
          <a:blip r:embed="rId2">
            <a:alphaModFix amt="50000"/>
          </a:blip>
          <a:stretch>
            <a:fillRect/>
          </a:stretch>
        </p:blipFill>
        <p:spPr>
          <a:xfrm>
            <a:off x="-609600" y="-5080"/>
            <a:ext cx="10751822" cy="6863080"/>
          </a:xfrm>
          <a:prstGeom prst="rect">
            <a:avLst/>
          </a:prstGeom>
        </p:spPr>
      </p:pic>
      <p:sp>
        <p:nvSpPr>
          <p:cNvPr id="2" name="Title 1"/>
          <p:cNvSpPr>
            <a:spLocks noGrp="1"/>
          </p:cNvSpPr>
          <p:nvPr>
            <p:ph type="title"/>
          </p:nvPr>
        </p:nvSpPr>
        <p:spPr/>
        <p:txBody>
          <a:bodyPr/>
          <a:lstStyle/>
          <a:p>
            <a:pPr>
              <a:defRPr sz="3600"/>
            </a:pPr>
            <a:r>
              <a:rPr dirty="0"/>
              <a:t>🎭 The Imposter Appears</a:t>
            </a:r>
          </a:p>
        </p:txBody>
      </p:sp>
      <p:sp>
        <p:nvSpPr>
          <p:cNvPr id="6" name="Rounded Rectangle 5">
            <a:extLst>
              <a:ext uri="{FF2B5EF4-FFF2-40B4-BE49-F238E27FC236}">
                <a16:creationId xmlns:a16="http://schemas.microsoft.com/office/drawing/2014/main" id="{4FCA5B6E-4415-6555-A26D-14393BB1ED61}"/>
              </a:ext>
            </a:extLst>
          </p:cNvPr>
          <p:cNvSpPr/>
          <p:nvPr/>
        </p:nvSpPr>
        <p:spPr>
          <a:xfrm>
            <a:off x="-497516" y="317671"/>
            <a:ext cx="10139032" cy="5512658"/>
          </a:xfrm>
          <a:prstGeom prst="roundRect">
            <a:avLst/>
          </a:prstGeom>
          <a:solidFill>
            <a:srgbClr val="FAFFA5">
              <a:alpha val="21508"/>
            </a:srgbClr>
          </a:solidFill>
          <a:ln>
            <a:noFill/>
          </a:ln>
          <a:effectLst>
            <a:outerShdw blurRad="40000" dist="23000" dir="5400000" rotWithShape="0">
              <a:srgbClr val="000000">
                <a:alpha val="35000"/>
              </a:srgbClr>
            </a:outerShdw>
            <a:softEdge rad="248151"/>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L" dirty="0"/>
          </a:p>
        </p:txBody>
      </p:sp>
      <p:sp>
        <p:nvSpPr>
          <p:cNvPr id="3" name="Content Placeholder 2"/>
          <p:cNvSpPr>
            <a:spLocks noGrp="1"/>
          </p:cNvSpPr>
          <p:nvPr>
            <p:ph idx="1"/>
          </p:nvPr>
        </p:nvSpPr>
        <p:spPr/>
        <p:txBody>
          <a:bodyPr>
            <a:normAutofit fontScale="70000" lnSpcReduction="20000"/>
          </a:bodyPr>
          <a:lstStyle/>
          <a:p>
            <a:pPr marL="0" indent="0">
              <a:buNone/>
            </a:pPr>
            <a:r>
              <a:rPr lang="en-US" dirty="0"/>
              <a:t>Then one day a sneaky thief - let’s call him The Imposter - discovered a weakness. The link Flight didn’t check the identity of every message. Instead, it trusted whatever message arrived and handed it straight to the castle without asking many questions.</a:t>
            </a:r>
          </a:p>
          <a:p>
            <a:pPr marL="0" indent="0">
              <a:buNone/>
            </a:pPr>
            <a:endParaRPr lang="en-US" dirty="0"/>
          </a:p>
          <a:p>
            <a:pPr marL="0" indent="0">
              <a:buNone/>
            </a:pPr>
            <a:r>
              <a:rPr lang="en-US" dirty="0"/>
              <a:t>The Imposter learned how Flight decoded messages that looked like they came from trusted villagers. By sending a carefully crafted message, the Imposter could trick the castle into doing things it wasn’t supposed to — like letting him run scripts inside the server.</a:t>
            </a:r>
          </a:p>
          <a:p>
            <a:pPr marL="0" indent="0">
              <a:buNone/>
            </a:pPr>
            <a:endParaRPr lang="en-US" dirty="0"/>
          </a:p>
          <a:p>
            <a:pPr marL="0" indent="0">
              <a:buNone/>
            </a:pPr>
            <a:r>
              <a:rPr lang="en-US" dirty="0"/>
              <a:t>Because Flight accepted the bad message and didn’t validate it properly, The Imposter could pretend to be legitimate and get the server to run code on his behalf — without needing any login or permission. This is a remote code execution attack, and it’s how React2Shell earned its name.</a:t>
            </a:r>
          </a:p>
          <a:p>
            <a:pPr marL="0" indent="0">
              <a:buNone/>
              <a:defRPr sz="1800"/>
            </a:pPr>
            <a:endParaRPr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artoon character pointing at a machine&#10;&#10;AI-generated content may be incorrect.">
            <a:extLst>
              <a:ext uri="{FF2B5EF4-FFF2-40B4-BE49-F238E27FC236}">
                <a16:creationId xmlns:a16="http://schemas.microsoft.com/office/drawing/2014/main" id="{C5B9C8E4-191E-7E71-638D-CFEE497482C1}"/>
              </a:ext>
            </a:extLst>
          </p:cNvPr>
          <p:cNvPicPr>
            <a:picLocks noChangeAspect="1"/>
          </p:cNvPicPr>
          <p:nvPr/>
        </p:nvPicPr>
        <p:blipFill>
          <a:blip r:embed="rId2">
            <a:alphaModFix amt="50000"/>
          </a:blip>
          <a:stretch>
            <a:fillRect/>
          </a:stretch>
        </p:blipFill>
        <p:spPr>
          <a:xfrm>
            <a:off x="-540426" y="0"/>
            <a:ext cx="10591801" cy="6858000"/>
          </a:xfrm>
          <a:prstGeom prst="rect">
            <a:avLst/>
          </a:prstGeom>
        </p:spPr>
      </p:pic>
      <p:sp>
        <p:nvSpPr>
          <p:cNvPr id="2" name="Title 1"/>
          <p:cNvSpPr>
            <a:spLocks noGrp="1"/>
          </p:cNvSpPr>
          <p:nvPr>
            <p:ph type="title"/>
          </p:nvPr>
        </p:nvSpPr>
        <p:spPr/>
        <p:txBody>
          <a:bodyPr/>
          <a:lstStyle/>
          <a:p>
            <a:pPr>
              <a:defRPr sz="3600"/>
            </a:pPr>
            <a:r>
              <a:rPr dirty="0"/>
              <a:t>🔥 React2Shell</a:t>
            </a:r>
          </a:p>
        </p:txBody>
      </p:sp>
      <p:sp>
        <p:nvSpPr>
          <p:cNvPr id="6" name="Rounded Rectangle 5">
            <a:extLst>
              <a:ext uri="{FF2B5EF4-FFF2-40B4-BE49-F238E27FC236}">
                <a16:creationId xmlns:a16="http://schemas.microsoft.com/office/drawing/2014/main" id="{25E205FD-590B-05D8-762A-8E05CC8B5B0E}"/>
              </a:ext>
            </a:extLst>
          </p:cNvPr>
          <p:cNvSpPr/>
          <p:nvPr/>
        </p:nvSpPr>
        <p:spPr>
          <a:xfrm rot="18519083">
            <a:off x="-2365316" y="-65101"/>
            <a:ext cx="10139032" cy="5512658"/>
          </a:xfrm>
          <a:prstGeom prst="roundRect">
            <a:avLst/>
          </a:prstGeom>
          <a:solidFill>
            <a:srgbClr val="FAFFA5">
              <a:alpha val="21508"/>
            </a:srgbClr>
          </a:solidFill>
          <a:ln>
            <a:noFill/>
          </a:ln>
          <a:effectLst>
            <a:outerShdw blurRad="40000" dist="23000" dir="5400000" rotWithShape="0">
              <a:srgbClr val="000000">
                <a:alpha val="35000"/>
              </a:srgbClr>
            </a:outerShdw>
            <a:softEdge rad="248151"/>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L" dirty="0"/>
          </a:p>
        </p:txBody>
      </p:sp>
      <p:sp>
        <p:nvSpPr>
          <p:cNvPr id="3" name="Content Placeholder 2"/>
          <p:cNvSpPr>
            <a:spLocks noGrp="1"/>
          </p:cNvSpPr>
          <p:nvPr>
            <p:ph idx="1"/>
          </p:nvPr>
        </p:nvSpPr>
        <p:spPr/>
        <p:txBody>
          <a:bodyPr/>
          <a:lstStyle/>
          <a:p>
            <a:pPr marL="0" indent="0">
              <a:buNone/>
              <a:defRPr sz="1800"/>
            </a:pPr>
            <a:r>
              <a:rPr dirty="0"/>
              <a:t>By crafting malicious Flight messages,</a:t>
            </a:r>
          </a:p>
          <a:p>
            <a:pPr marL="0" indent="0">
              <a:buNone/>
              <a:defRPr sz="1800"/>
            </a:pPr>
            <a:r>
              <a:rPr dirty="0"/>
              <a:t>The Imposter could:</a:t>
            </a:r>
          </a:p>
          <a:p>
            <a:pPr marL="0" indent="0">
              <a:buNone/>
              <a:defRPr sz="1800"/>
            </a:pPr>
            <a:endParaRPr dirty="0"/>
          </a:p>
          <a:p>
            <a:pPr marL="0" indent="0">
              <a:buNone/>
              <a:defRPr sz="1800"/>
            </a:pPr>
            <a:r>
              <a:rPr dirty="0"/>
              <a:t>• Pretend to be a trusted villager</a:t>
            </a:r>
          </a:p>
          <a:p>
            <a:pPr marL="0" indent="0">
              <a:buNone/>
              <a:defRPr sz="1800"/>
            </a:pPr>
            <a:r>
              <a:rPr dirty="0"/>
              <a:t>• Send instructions directly to the castle</a:t>
            </a:r>
          </a:p>
          <a:p>
            <a:pPr marL="0" indent="0">
              <a:buNone/>
              <a:defRPr sz="1800"/>
            </a:pPr>
            <a:r>
              <a:rPr dirty="0"/>
              <a:t>• Execute attacker-controlled code on the server</a:t>
            </a:r>
          </a:p>
          <a:p>
            <a:pPr marL="0" indent="0">
              <a:buNone/>
              <a:defRPr sz="1800"/>
            </a:pPr>
            <a:endParaRPr dirty="0"/>
          </a:p>
          <a:p>
            <a:pPr marL="0" indent="0">
              <a:buNone/>
              <a:defRPr sz="1800"/>
            </a:pPr>
            <a:r>
              <a:rPr dirty="0"/>
              <a:t>No login.</a:t>
            </a:r>
          </a:p>
          <a:p>
            <a:pPr marL="0" indent="0">
              <a:buNone/>
              <a:defRPr sz="1800"/>
            </a:pPr>
            <a:r>
              <a:rPr dirty="0"/>
              <a:t>No permissions.</a:t>
            </a:r>
          </a:p>
          <a:p>
            <a:pPr marL="0" indent="0">
              <a:buNone/>
              <a:defRPr sz="1800"/>
            </a:pPr>
            <a:endParaRPr dirty="0"/>
          </a:p>
          <a:p>
            <a:pPr marL="0" indent="0">
              <a:buNone/>
              <a:defRPr sz="1800"/>
            </a:pPr>
            <a:r>
              <a:rPr dirty="0"/>
              <a:t>This is Remote Code Execution.</a:t>
            </a:r>
          </a:p>
          <a:p>
            <a:pPr marL="0" indent="0">
              <a:buNone/>
              <a:defRPr sz="1800"/>
            </a:pPr>
            <a:r>
              <a:rPr dirty="0"/>
              <a:t>This is React2Shell.</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992</TotalTime>
  <Words>382</Words>
  <Application>Microsoft Macintosh PowerPoint</Application>
  <PresentationFormat>On-screen Show (4:3)</PresentationFormat>
  <Paragraphs>26</Paragraphs>
  <Slides>4</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vt:i4>
      </vt:variant>
    </vt:vector>
  </HeadingPairs>
  <TitlesOfParts>
    <vt:vector size="7" baseType="lpstr">
      <vt:lpstr>Arial</vt:lpstr>
      <vt:lpstr>Calibri</vt:lpstr>
      <vt:lpstr>Office Theme</vt:lpstr>
      <vt:lpstr>🧙‍♂️ React2Shell</vt:lpstr>
      <vt:lpstr>🏰 The Kingdom of Reactland</vt:lpstr>
      <vt:lpstr>🎭 The Imposter Appears</vt:lpstr>
      <vt:lpstr>🔥 React2Shell</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generated using python-pptx</dc:description>
  <cp:lastModifiedBy>Matan Livne</cp:lastModifiedBy>
  <cp:revision>2</cp:revision>
  <dcterms:created xsi:type="dcterms:W3CDTF">2013-01-27T09:14:16Z</dcterms:created>
  <dcterms:modified xsi:type="dcterms:W3CDTF">2026-01-06T11:52:55Z</dcterms:modified>
  <cp:category/>
</cp:coreProperties>
</file>